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302" r:id="rId2"/>
    <p:sldId id="257" r:id="rId3"/>
    <p:sldId id="258" r:id="rId4"/>
    <p:sldId id="256" r:id="rId5"/>
    <p:sldId id="301" r:id="rId6"/>
    <p:sldId id="303" r:id="rId7"/>
    <p:sldId id="296" r:id="rId8"/>
    <p:sldId id="294" r:id="rId9"/>
    <p:sldId id="295" r:id="rId10"/>
    <p:sldId id="299" r:id="rId11"/>
    <p:sldId id="297" r:id="rId12"/>
    <p:sldId id="293" r:id="rId13"/>
    <p:sldId id="304" r:id="rId14"/>
    <p:sldId id="300" r:id="rId15"/>
  </p:sldIdLst>
  <p:sldSz cx="9144000" cy="5143500" type="screen16x9"/>
  <p:notesSz cx="6858000" cy="9144000"/>
  <p:embeddedFontLst>
    <p:embeddedFont>
      <p:font typeface="Corbel" panose="020B0503020204020204" pitchFamily="34" charset="0"/>
      <p:regular r:id="rId17"/>
      <p:bold r:id="rId18"/>
      <p:italic r:id="rId19"/>
      <p:boldItalic r:id="rId20"/>
    </p:embeddedFont>
    <p:embeddedFont>
      <p:font typeface="Merriweather" panose="020B0604020202020204" charset="0"/>
      <p:regular r:id="rId21"/>
      <p:bold r:id="rId22"/>
      <p:italic r:id="rId23"/>
      <p:bold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e399fc1c6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e399fc1c6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965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92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743C7-5E42-4F46-BA43-4608273B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66812-4055-E547-BAA0-F7D024D54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DE854-20B3-F046-8BF0-E99749F35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D5F7A-DB36-AE44-B2FA-3336220301EF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CEEAE-F6A2-CB47-9330-15830AE21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A0F70-C9EA-7E44-B551-3EA00DC9A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20C15-C119-E644-9A94-FA3504435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8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788CB-6C6E-40F6-B54B-6A50D95DD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63840"/>
            <a:ext cx="8520600" cy="4015819"/>
          </a:xfrm>
        </p:spPr>
        <p:txBody>
          <a:bodyPr/>
          <a:lstStyle/>
          <a:p>
            <a:r>
              <a:rPr lang="en-US" dirty="0"/>
              <a:t>We will start at 9:50 on the dot. Now is a great time to ask me questions if you have any.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Also, while we wait, please fill out the “Daily Discussion Question” on Canvas!</a:t>
            </a:r>
          </a:p>
        </p:txBody>
      </p:sp>
    </p:spTree>
    <p:extLst>
      <p:ext uri="{BB962C8B-B14F-4D97-AF65-F5344CB8AC3E}">
        <p14:creationId xmlns:p14="http://schemas.microsoft.com/office/powerpoint/2010/main" val="92847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7A47B-D3EE-4158-A6BB-2F7FB558A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of your grade…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38A5A-380C-401B-9D9F-BB87DAB8533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1600" dirty="0">
                <a:latin typeface="Corbel" panose="020B0503020204020204" pitchFamily="34" charset="0"/>
              </a:rPr>
              <a:t>Group Quizzes</a:t>
            </a:r>
          </a:p>
          <a:p>
            <a:pPr lvl="1" indent="-182880">
              <a:spcBef>
                <a:spcPts val="600"/>
              </a:spcBef>
            </a:pPr>
            <a:r>
              <a:rPr lang="en-US" sz="1600" dirty="0">
                <a:latin typeface="Corbel" panose="020B0503020204020204" pitchFamily="34" charset="0"/>
              </a:rPr>
              <a:t>Each quiz is worth 10% of your final grade. (5 x 10 = 50%)</a:t>
            </a:r>
          </a:p>
          <a:p>
            <a:pPr lvl="1" indent="-182880">
              <a:spcBef>
                <a:spcPts val="600"/>
              </a:spcBef>
            </a:pPr>
            <a:r>
              <a:rPr lang="en-US" sz="1600" dirty="0">
                <a:latin typeface="Corbel" panose="020B0503020204020204" pitchFamily="34" charset="0"/>
              </a:rPr>
              <a:t>Make-up quiz at the end of the semester. </a:t>
            </a:r>
          </a:p>
          <a:p>
            <a:pPr lvl="1" indent="-182880">
              <a:spcBef>
                <a:spcPts val="600"/>
              </a:spcBef>
            </a:pPr>
            <a:r>
              <a:rPr lang="en-US" sz="1600" dirty="0">
                <a:latin typeface="Corbel" panose="020B0503020204020204" pitchFamily="34" charset="0"/>
              </a:rPr>
              <a:t>Too many absences in a unit = taking quiz solo</a:t>
            </a:r>
          </a:p>
          <a:p>
            <a:pPr indent="-182880">
              <a:spcBef>
                <a:spcPts val="600"/>
              </a:spcBef>
            </a:pPr>
            <a:r>
              <a:rPr lang="en-US" sz="1600" dirty="0">
                <a:latin typeface="Corbel" panose="020B0503020204020204" pitchFamily="34" charset="0"/>
              </a:rPr>
              <a:t>Final Exam</a:t>
            </a:r>
          </a:p>
          <a:p>
            <a:pPr lvl="1" indent="-182880">
              <a:spcBef>
                <a:spcPts val="600"/>
              </a:spcBef>
            </a:pPr>
            <a:r>
              <a:rPr lang="en-US" sz="1600" dirty="0">
                <a:latin typeface="Corbel" panose="020B0503020204020204" pitchFamily="34" charset="0"/>
              </a:rPr>
              <a:t>None! </a:t>
            </a:r>
          </a:p>
          <a:p>
            <a:pPr marL="146050" indent="0">
              <a:buNone/>
            </a:pPr>
            <a:endParaRPr lang="en-US" sz="16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69EDE03-AAED-4950-A840-2444B59D0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150" y="1504950"/>
            <a:ext cx="4000500" cy="3076575"/>
          </a:xfrm>
        </p:spPr>
        <p:txBody>
          <a:bodyPr/>
          <a:lstStyle/>
          <a:p>
            <a:r>
              <a:rPr lang="en-US" sz="1600" dirty="0">
                <a:latin typeface="Corbel" panose="020B0503020204020204" pitchFamily="34" charset="0"/>
              </a:rPr>
              <a:t>Individual Assessments</a:t>
            </a:r>
          </a:p>
          <a:p>
            <a:pPr lvl="1" indent="-182880">
              <a:spcBef>
                <a:spcPts val="600"/>
              </a:spcBef>
            </a:pPr>
            <a:r>
              <a:rPr lang="en-US" sz="1600" dirty="0">
                <a:latin typeface="Corbel" panose="020B0503020204020204" pitchFamily="34" charset="0"/>
              </a:rPr>
              <a:t>More like a difficult homework assignment than a midterm exam</a:t>
            </a:r>
          </a:p>
          <a:p>
            <a:pPr lvl="1" indent="-182880">
              <a:spcBef>
                <a:spcPts val="600"/>
              </a:spcBef>
            </a:pPr>
            <a:r>
              <a:rPr lang="en-US" sz="1600" dirty="0">
                <a:latin typeface="Corbel" panose="020B0503020204020204" pitchFamily="34" charset="0"/>
              </a:rPr>
              <a:t>Each linked to a Unit</a:t>
            </a:r>
          </a:p>
          <a:p>
            <a:pPr lvl="1" indent="-182880">
              <a:spcBef>
                <a:spcPts val="600"/>
              </a:spcBef>
            </a:pPr>
            <a:r>
              <a:rPr lang="en-US" sz="1600" dirty="0">
                <a:latin typeface="Corbel" panose="020B0503020204020204" pitchFamily="34" charset="0"/>
              </a:rPr>
              <a:t>This is </a:t>
            </a:r>
            <a:r>
              <a:rPr lang="en-US" sz="1600" b="1" u="sng" dirty="0">
                <a:latin typeface="Corbel" panose="020B0503020204020204" pitchFamily="34" charset="0"/>
              </a:rPr>
              <a:t>individual work</a:t>
            </a:r>
            <a:r>
              <a:rPr lang="en-US" sz="1600" b="1" dirty="0">
                <a:latin typeface="Corbel" panose="020B0503020204020204" pitchFamily="34" charset="0"/>
              </a:rPr>
              <a:t> </a:t>
            </a:r>
            <a:r>
              <a:rPr lang="en-US" sz="1600" dirty="0">
                <a:latin typeface="Corbel" panose="020B0503020204020204" pitchFamily="34" charset="0"/>
              </a:rPr>
              <a:t>and must be completed on your own.</a:t>
            </a:r>
          </a:p>
          <a:p>
            <a:pPr lvl="1" indent="-182880">
              <a:spcBef>
                <a:spcPts val="600"/>
              </a:spcBef>
            </a:pPr>
            <a:r>
              <a:rPr lang="en-US" sz="1600" dirty="0">
                <a:latin typeface="Corbel" panose="020B0503020204020204" pitchFamily="34" charset="0"/>
              </a:rPr>
              <a:t>Open book, open note</a:t>
            </a:r>
          </a:p>
          <a:p>
            <a:pPr lvl="1" indent="-182880">
              <a:spcBef>
                <a:spcPts val="600"/>
              </a:spcBef>
            </a:pPr>
            <a:r>
              <a:rPr lang="en-US" sz="1600" dirty="0">
                <a:latin typeface="Corbel" panose="020B0503020204020204" pitchFamily="34" charset="0"/>
              </a:rPr>
              <a:t>Each exam is worth 10% of your final grade. (5 x 10 = 50%)</a:t>
            </a:r>
          </a:p>
        </p:txBody>
      </p:sp>
    </p:spTree>
    <p:extLst>
      <p:ext uri="{BB962C8B-B14F-4D97-AF65-F5344CB8AC3E}">
        <p14:creationId xmlns:p14="http://schemas.microsoft.com/office/powerpoint/2010/main" val="3757989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3ACC5-C397-4301-851A-E52D3A9A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your Unit 1  groups…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E8C57-A7B6-41F2-8F37-4C85D92BC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4675" y="500925"/>
            <a:ext cx="4166400" cy="4435406"/>
          </a:xfrm>
        </p:spPr>
        <p:txBody>
          <a:bodyPr/>
          <a:lstStyle/>
          <a:p>
            <a:r>
              <a:rPr lang="en-US" sz="1600" dirty="0">
                <a:latin typeface="Corbel" panose="020B0503020204020204" pitchFamily="34" charset="0"/>
              </a:rPr>
              <a:t>Introduce yourself (year, major, etc.)</a:t>
            </a:r>
          </a:p>
          <a:p>
            <a:r>
              <a:rPr lang="en-US" sz="1600" dirty="0">
                <a:latin typeface="Corbel" panose="020B0503020204020204" pitchFamily="34" charset="0"/>
              </a:rPr>
              <a:t>Answer the question from before – most recent </a:t>
            </a:r>
            <a:r>
              <a:rPr lang="en-US" sz="1600" dirty="0" err="1">
                <a:latin typeface="Corbel" panose="020B0503020204020204" pitchFamily="34" charset="0"/>
              </a:rPr>
              <a:t>Youtube</a:t>
            </a:r>
            <a:r>
              <a:rPr lang="en-US" sz="1600" dirty="0">
                <a:latin typeface="Corbel" panose="020B0503020204020204" pitchFamily="34" charset="0"/>
              </a:rPr>
              <a:t> video or </a:t>
            </a:r>
            <a:r>
              <a:rPr lang="en-US" sz="1600" dirty="0" err="1">
                <a:latin typeface="Corbel" panose="020B0503020204020204" pitchFamily="34" charset="0"/>
              </a:rPr>
              <a:t>TikTok</a:t>
            </a:r>
            <a:r>
              <a:rPr lang="en-US" sz="1600" dirty="0">
                <a:latin typeface="Corbel" panose="020B0503020204020204" pitchFamily="34" charset="0"/>
              </a:rPr>
              <a:t> you watched (hopefully not since the beginning on class…)</a:t>
            </a:r>
          </a:p>
          <a:p>
            <a:r>
              <a:rPr lang="en-US" sz="1600" dirty="0">
                <a:latin typeface="Corbel" panose="020B0503020204020204" pitchFamily="34" charset="0"/>
              </a:rPr>
              <a:t>Consider exchanging e-mails!</a:t>
            </a:r>
          </a:p>
          <a:p>
            <a:r>
              <a:rPr lang="en-US" sz="1600" dirty="0">
                <a:latin typeface="Corbel" panose="020B0503020204020204" pitchFamily="34" charset="0"/>
              </a:rPr>
              <a:t>In your group, fill out the following discussion question posted to Canvas:</a:t>
            </a:r>
          </a:p>
          <a:p>
            <a:pPr marL="146050" indent="0">
              <a:buNone/>
            </a:pPr>
            <a:r>
              <a:rPr lang="en-US" sz="1600" dirty="0">
                <a:latin typeface="Corbel" panose="020B0503020204020204" pitchFamily="34" charset="0"/>
              </a:rPr>
              <a:t>	- </a:t>
            </a:r>
            <a:r>
              <a:rPr lang="en-US" sz="1400" dirty="0">
                <a:latin typeface="Corbel" panose="020B0503020204020204" pitchFamily="34" charset="0"/>
              </a:rPr>
              <a:t>What words come to mind when you 	think of </a:t>
            </a:r>
            <a:r>
              <a:rPr lang="en-US" sz="1400" b="1" dirty="0">
                <a:latin typeface="Corbel" panose="020B0503020204020204" pitchFamily="34" charset="0"/>
              </a:rPr>
              <a:t>statistics</a:t>
            </a:r>
            <a:r>
              <a:rPr lang="en-US" sz="1400" dirty="0">
                <a:latin typeface="Corbel" panose="020B0503020204020204" pitchFamily="34" charset="0"/>
              </a:rPr>
              <a:t>?</a:t>
            </a:r>
          </a:p>
          <a:p>
            <a:pPr marL="146050" indent="0">
              <a:buNone/>
            </a:pPr>
            <a:r>
              <a:rPr lang="en-US" sz="1400" dirty="0">
                <a:latin typeface="Corbel" panose="020B0503020204020204" pitchFamily="34" charset="0"/>
              </a:rPr>
              <a:t>	- What questions can statistics help us 	answer?</a:t>
            </a:r>
          </a:p>
          <a:p>
            <a:endParaRPr lang="en-US" sz="1600" dirty="0">
              <a:latin typeface="Corbel" panose="020B0503020204020204" pitchFamily="34" charset="0"/>
            </a:endParaRPr>
          </a:p>
          <a:p>
            <a:r>
              <a:rPr lang="en-US" sz="1600" dirty="0">
                <a:latin typeface="Corbel" panose="020B0503020204020204" pitchFamily="34" charset="0"/>
              </a:rPr>
              <a:t>If you end up with extra time, please stick around until we come back together.</a:t>
            </a:r>
          </a:p>
        </p:txBody>
      </p:sp>
    </p:spTree>
    <p:extLst>
      <p:ext uri="{BB962C8B-B14F-4D97-AF65-F5344CB8AC3E}">
        <p14:creationId xmlns:p14="http://schemas.microsoft.com/office/powerpoint/2010/main" val="928519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A2D6F-E722-4E59-A1DA-65068D73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F2864-4C43-4D8A-81D6-A75B2A521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4675" y="427772"/>
            <a:ext cx="4166400" cy="4375875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latin typeface="Corbel" panose="020B0503020204020204" pitchFamily="34" charset="0"/>
              </a:rPr>
              <a:t>Sam’s office hours:</a:t>
            </a:r>
          </a:p>
          <a:p>
            <a:r>
              <a:rPr lang="en-US" sz="1600" dirty="0">
                <a:latin typeface="Corbel" panose="020B0503020204020204" pitchFamily="34" charset="0"/>
              </a:rPr>
              <a:t>Monday and Wednesday, right after class!</a:t>
            </a:r>
          </a:p>
          <a:p>
            <a:r>
              <a:rPr lang="en-US" sz="1600" dirty="0">
                <a:latin typeface="Corbel" panose="020B0503020204020204" pitchFamily="34" charset="0"/>
              </a:rPr>
              <a:t>Or by appointment!</a:t>
            </a:r>
          </a:p>
          <a:p>
            <a:r>
              <a:rPr lang="en-US" sz="1600" dirty="0">
                <a:latin typeface="Corbel" panose="020B0503020204020204" pitchFamily="34" charset="0"/>
              </a:rPr>
              <a:t>Or by e-mail!</a:t>
            </a:r>
          </a:p>
          <a:p>
            <a:r>
              <a:rPr lang="en-US" sz="1600" dirty="0">
                <a:latin typeface="Corbel" panose="020B0503020204020204" pitchFamily="34" charset="0"/>
              </a:rPr>
              <a:t>I will respond to most e-mails within 24h.</a:t>
            </a:r>
          </a:p>
          <a:p>
            <a:pPr marL="146050" indent="0">
              <a:buNone/>
            </a:pPr>
            <a:endParaRPr lang="en-US" sz="1600" dirty="0">
              <a:latin typeface="Corbel" panose="020B0503020204020204" pitchFamily="34" charset="0"/>
            </a:endParaRPr>
          </a:p>
          <a:p>
            <a:pPr marL="146050" indent="0">
              <a:buNone/>
            </a:pPr>
            <a:r>
              <a:rPr lang="en-US" sz="1600" dirty="0" err="1">
                <a:latin typeface="Corbel" panose="020B0503020204020204" pitchFamily="34" charset="0"/>
              </a:rPr>
              <a:t>Jiayi’s</a:t>
            </a:r>
            <a:r>
              <a:rPr lang="en-US" sz="1600" dirty="0">
                <a:latin typeface="Corbel" panose="020B0503020204020204" pitchFamily="34" charset="0"/>
              </a:rPr>
              <a:t> office hours:</a:t>
            </a:r>
          </a:p>
          <a:p>
            <a:r>
              <a:rPr lang="en-US" sz="1600" dirty="0">
                <a:latin typeface="Corbel" panose="020B0503020204020204" pitchFamily="34" charset="0"/>
              </a:rPr>
              <a:t>Wednesday, 3-4pm</a:t>
            </a:r>
          </a:p>
          <a:p>
            <a:r>
              <a:rPr lang="en-US" sz="1600" dirty="0">
                <a:latin typeface="Corbel" panose="020B0503020204020204" pitchFamily="34" charset="0"/>
              </a:rPr>
              <a:t>Or by appointment!</a:t>
            </a:r>
          </a:p>
          <a:p>
            <a:r>
              <a:rPr lang="en-US" sz="1600" dirty="0">
                <a:latin typeface="Corbel" panose="020B0503020204020204" pitchFamily="34" charset="0"/>
              </a:rPr>
              <a:t>Or by e-mail!</a:t>
            </a:r>
          </a:p>
          <a:p>
            <a:endParaRPr lang="en-US" sz="1600" dirty="0">
              <a:latin typeface="Corbel" panose="020B0503020204020204" pitchFamily="34" charset="0"/>
            </a:endParaRPr>
          </a:p>
          <a:p>
            <a:pPr marL="146050" indent="0">
              <a:buNone/>
            </a:pPr>
            <a:r>
              <a:rPr lang="en-US" sz="1600" dirty="0">
                <a:latin typeface="Corbel" panose="020B0503020204020204" pitchFamily="34" charset="0"/>
              </a:rPr>
              <a:t>Other office hours:</a:t>
            </a:r>
          </a:p>
          <a:p>
            <a:r>
              <a:rPr lang="en-US" sz="1600" dirty="0">
                <a:latin typeface="Corbel" panose="020B0503020204020204" pitchFamily="34" charset="0"/>
              </a:rPr>
              <a:t>Times and Zoom rooms for other TA’s office hours listed on Canvas</a:t>
            </a:r>
          </a:p>
          <a:p>
            <a:pPr marL="146050" indent="0">
              <a:buNone/>
            </a:pPr>
            <a:endParaRPr lang="en-US" sz="1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371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A2D6F-E722-4E59-A1DA-65068D73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F2864-4C43-4D8A-81D6-A75B2A521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257176"/>
            <a:ext cx="4239075" cy="465058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600" dirty="0">
                <a:latin typeface="Corbel" panose="020B0503020204020204" pitchFamily="34" charset="0"/>
              </a:rPr>
              <a:t>Your mental health is important to me!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latin typeface="Corbel" panose="020B0503020204020204" pitchFamily="34" charset="0"/>
              </a:rPr>
              <a:t>I am flexible with exam extensions – please reach out to me at any point </a:t>
            </a:r>
            <a:r>
              <a:rPr lang="en-US" sz="1600" b="1" dirty="0">
                <a:latin typeface="Corbel" panose="020B0503020204020204" pitchFamily="34" charset="0"/>
              </a:rPr>
              <a:t>before</a:t>
            </a:r>
            <a:r>
              <a:rPr lang="en-US" sz="1600" dirty="0">
                <a:latin typeface="Corbel" panose="020B0503020204020204" pitchFamily="34" charset="0"/>
              </a:rPr>
              <a:t> they are due to work something out.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latin typeface="Corbel" panose="020B0503020204020204" pitchFamily="34" charset="0"/>
              </a:rPr>
              <a:t>Attendance is required, but not graded. </a:t>
            </a:r>
            <a:r>
              <a:rPr lang="en-US" sz="1600" dirty="0">
                <a:latin typeface="Corbel" panose="020B0503020204020204" pitchFamily="34" charset="0"/>
              </a:rPr>
              <a:t>If you need to miss class for a day, let me know in advance so I can shuffle groups.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latin typeface="Corbel" panose="020B0503020204020204" pitchFamily="34" charset="0"/>
              </a:rPr>
              <a:t>In both prior cases, you don’t need to give a reason if you don’t feel comfortable.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latin typeface="Corbel" panose="020B0503020204020204" pitchFamily="34" charset="0"/>
              </a:rPr>
              <a:t>Help me help you! Let me know what you need. I am always available to listen.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latin typeface="Corbel" panose="020B0503020204020204" pitchFamily="34" charset="0"/>
              </a:rPr>
              <a:t>If you need to talk to someone aside from me or </a:t>
            </a:r>
            <a:r>
              <a:rPr lang="en-US" sz="1600" dirty="0" err="1">
                <a:latin typeface="Corbel" panose="020B0503020204020204" pitchFamily="34" charset="0"/>
              </a:rPr>
              <a:t>Jiayi</a:t>
            </a:r>
            <a:r>
              <a:rPr lang="en-US" sz="1600" dirty="0">
                <a:latin typeface="Corbel" panose="020B0503020204020204" pitchFamily="34" charset="0"/>
              </a:rPr>
              <a:t>, a link to the UMN mental health resources web page is linked in the syllabus.</a:t>
            </a:r>
          </a:p>
        </p:txBody>
      </p:sp>
    </p:spTree>
    <p:extLst>
      <p:ext uri="{BB962C8B-B14F-4D97-AF65-F5344CB8AC3E}">
        <p14:creationId xmlns:p14="http://schemas.microsoft.com/office/powerpoint/2010/main" val="4030984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678C-6236-485E-9937-BD06999C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74" y="798600"/>
            <a:ext cx="7113253" cy="3546300"/>
          </a:xfrm>
        </p:spPr>
        <p:txBody>
          <a:bodyPr/>
          <a:lstStyle/>
          <a:p>
            <a:r>
              <a:rPr lang="en-US" dirty="0"/>
              <a:t>Any Questions?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(I also have office hours now)</a:t>
            </a:r>
          </a:p>
        </p:txBody>
      </p:sp>
    </p:spTree>
    <p:extLst>
      <p:ext uri="{BB962C8B-B14F-4D97-AF65-F5344CB8AC3E}">
        <p14:creationId xmlns:p14="http://schemas.microsoft.com/office/powerpoint/2010/main" val="1262223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C951-4FDE-4031-BE7F-4A9F3E5F7A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EPSY 3264: Basic and Applied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BC84C-8BFF-4C03-B2E5-CF0321B3C8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Instructor: Sam Ihlenfeldt</a:t>
            </a:r>
          </a:p>
          <a:p>
            <a:r>
              <a:rPr lang="en-US" dirty="0">
                <a:latin typeface="Corbel" panose="020B0503020204020204" pitchFamily="34" charset="0"/>
              </a:rPr>
              <a:t>TA: </a:t>
            </a:r>
            <a:r>
              <a:rPr lang="en-US" dirty="0" err="1">
                <a:latin typeface="Corbel" panose="020B0503020204020204" pitchFamily="34" charset="0"/>
              </a:rPr>
              <a:t>Jiayi</a:t>
            </a:r>
            <a:r>
              <a:rPr lang="en-US" dirty="0">
                <a:latin typeface="Corbel" panose="020B0503020204020204" pitchFamily="34" charset="0"/>
              </a:rPr>
              <a:t> Deng</a:t>
            </a:r>
          </a:p>
        </p:txBody>
      </p:sp>
    </p:spTree>
    <p:extLst>
      <p:ext uri="{BB962C8B-B14F-4D97-AF65-F5344CB8AC3E}">
        <p14:creationId xmlns:p14="http://schemas.microsoft.com/office/powerpoint/2010/main" val="349091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AB06-F2E7-4E6C-B8CF-5978F20C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25" y="500925"/>
            <a:ext cx="3706500" cy="1179285"/>
          </a:xfrm>
        </p:spPr>
        <p:txBody>
          <a:bodyPr/>
          <a:lstStyle/>
          <a:p>
            <a:r>
              <a:rPr lang="en-US" dirty="0"/>
              <a:t>Agenda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F7DB3-FE42-48A3-A6E6-E79EB8D01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4675" y="257175"/>
            <a:ext cx="4166400" cy="4793456"/>
          </a:xfrm>
        </p:spPr>
        <p:txBody>
          <a:bodyPr/>
          <a:lstStyle/>
          <a:p>
            <a:pPr marL="488950" indent="-342900">
              <a:lnSpc>
                <a:spcPct val="200000"/>
              </a:lnSpc>
              <a:buAutoNum type="arabicPeriod"/>
            </a:pPr>
            <a:r>
              <a:rPr lang="en-US" sz="1600" dirty="0">
                <a:latin typeface="Corbel" panose="020B0503020204020204" pitchFamily="34" charset="0"/>
              </a:rPr>
              <a:t>Instructor Introductions</a:t>
            </a:r>
          </a:p>
          <a:p>
            <a:pPr marL="488950" indent="-342900">
              <a:lnSpc>
                <a:spcPct val="200000"/>
              </a:lnSpc>
              <a:buAutoNum type="arabicPeriod"/>
            </a:pPr>
            <a:r>
              <a:rPr lang="en-US" sz="1600" dirty="0">
                <a:latin typeface="Corbel" panose="020B0503020204020204" pitchFamily="34" charset="0"/>
              </a:rPr>
              <a:t>Course goals and philosophy</a:t>
            </a:r>
          </a:p>
          <a:p>
            <a:pPr marL="488950" indent="-342900">
              <a:lnSpc>
                <a:spcPct val="200000"/>
              </a:lnSpc>
              <a:buAutoNum type="arabicPeriod"/>
            </a:pPr>
            <a:r>
              <a:rPr lang="en-US" sz="1600" dirty="0">
                <a:latin typeface="Corbel" panose="020B0503020204020204" pitchFamily="34" charset="0"/>
              </a:rPr>
              <a:t>Course materials</a:t>
            </a:r>
          </a:p>
          <a:p>
            <a:pPr marL="488950" indent="-342900">
              <a:lnSpc>
                <a:spcPct val="200000"/>
              </a:lnSpc>
              <a:buAutoNum type="arabicPeriod"/>
            </a:pPr>
            <a:r>
              <a:rPr lang="en-US" sz="1600" dirty="0">
                <a:latin typeface="Corbel" panose="020B0503020204020204" pitchFamily="34" charset="0"/>
              </a:rPr>
              <a:t>Course flow</a:t>
            </a:r>
          </a:p>
          <a:p>
            <a:pPr marL="488950" indent="-342900">
              <a:lnSpc>
                <a:spcPct val="200000"/>
              </a:lnSpc>
              <a:buAutoNum type="arabicPeriod"/>
            </a:pPr>
            <a:r>
              <a:rPr lang="en-US" sz="1600" dirty="0">
                <a:latin typeface="Corbel" panose="020B0503020204020204" pitchFamily="34" charset="0"/>
              </a:rPr>
              <a:t>Grade breakdown</a:t>
            </a:r>
          </a:p>
          <a:p>
            <a:pPr marL="488950" indent="-342900">
              <a:lnSpc>
                <a:spcPct val="200000"/>
              </a:lnSpc>
              <a:buAutoNum type="arabicPeriod"/>
            </a:pPr>
            <a:r>
              <a:rPr lang="en-US" sz="1600" dirty="0">
                <a:latin typeface="Corbel" panose="020B0503020204020204" pitchFamily="34" charset="0"/>
              </a:rPr>
              <a:t>Group introduction and discussion questions</a:t>
            </a:r>
          </a:p>
          <a:p>
            <a:pPr marL="488950" indent="-342900">
              <a:lnSpc>
                <a:spcPct val="200000"/>
              </a:lnSpc>
              <a:buAutoNum type="arabicPeriod"/>
            </a:pPr>
            <a:r>
              <a:rPr lang="en-US" sz="1600" dirty="0">
                <a:latin typeface="Corbel" panose="020B0503020204020204" pitchFamily="34" charset="0"/>
              </a:rPr>
              <a:t>Review!</a:t>
            </a:r>
          </a:p>
          <a:p>
            <a:pPr marL="488950" indent="-342900">
              <a:lnSpc>
                <a:spcPct val="200000"/>
              </a:lnSpc>
              <a:buFont typeface="Roboto"/>
              <a:buAutoNum type="arabicPeriod"/>
            </a:pPr>
            <a:r>
              <a:rPr lang="en-US" sz="1600" dirty="0">
                <a:latin typeface="Corbel" panose="020B0503020204020204" pitchFamily="34" charset="0"/>
              </a:rPr>
              <a:t>Additional resources</a:t>
            </a:r>
          </a:p>
          <a:p>
            <a:pPr marL="488950" indent="-342900">
              <a:buAutoNum type="arabicPeriod"/>
            </a:pPr>
            <a:endParaRPr lang="en-US" sz="1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660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09886C-A5F7-4B43-AB3E-13649ED5D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448" y="3275718"/>
            <a:ext cx="2896044" cy="2172034"/>
          </a:xfrm>
          <a:prstGeom prst="rect">
            <a:avLst/>
          </a:prstGeom>
        </p:spPr>
      </p:pic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122987" y="116528"/>
            <a:ext cx="2809123" cy="1357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 Ihlenfeldt</a:t>
            </a:r>
            <a:br>
              <a:rPr lang="en-US" dirty="0"/>
            </a:br>
            <a:r>
              <a:rPr lang="en-US" dirty="0"/>
              <a:t>He/Him</a:t>
            </a:r>
            <a:endParaRPr dirty="0"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2110" y="-2224"/>
            <a:ext cx="2309121" cy="18081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0ABDF2-D902-4AFE-8437-C089C3C94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6359" y="187283"/>
            <a:ext cx="3854653" cy="3436027"/>
          </a:xfrm>
        </p:spPr>
        <p:txBody>
          <a:bodyPr/>
          <a:lstStyle/>
          <a:p>
            <a:pPr marL="114300" lvl="0" indent="0">
              <a:lnSpc>
                <a:spcPct val="100000"/>
              </a:lnSpc>
              <a:buClr>
                <a:srgbClr val="000000"/>
              </a:buClr>
              <a:buSzPts val="1800"/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orbel" panose="020B0503020204020204" pitchFamily="34" charset="0"/>
                <a:ea typeface="Roboto" panose="020B0604020202020204" charset="0"/>
                <a:cs typeface="Merriweather"/>
                <a:sym typeface="Merriweather"/>
              </a:rPr>
              <a:t>Quantitative Methods in Education PhD student (4th year)</a:t>
            </a:r>
          </a:p>
          <a:p>
            <a:pPr marL="114300" lvl="0" indent="0">
              <a:lnSpc>
                <a:spcPct val="100000"/>
              </a:lnSpc>
              <a:buClr>
                <a:srgbClr val="000000"/>
              </a:buClr>
              <a:buSzPts val="1800"/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orbel" panose="020B0503020204020204" pitchFamily="34" charset="0"/>
                <a:ea typeface="Roboto" panose="020B0604020202020204" charset="0"/>
                <a:cs typeface="Merriweather"/>
                <a:sym typeface="Merriweather"/>
              </a:rPr>
              <a:t>I’m from St. Paul, Minnesota. I went to Carleton College (’14) to study Statistics and Spanish.</a:t>
            </a:r>
          </a:p>
          <a:p>
            <a:pPr marL="114300" lvl="0" indent="0">
              <a:lnSpc>
                <a:spcPct val="100000"/>
              </a:lnSpc>
              <a:buClr>
                <a:srgbClr val="000000"/>
              </a:buClr>
              <a:buSzPts val="1800"/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orbel" panose="020B0503020204020204" pitchFamily="34" charset="0"/>
                <a:ea typeface="Roboto" panose="020B0604020202020204" charset="0"/>
                <a:cs typeface="Merriweather"/>
                <a:sym typeface="Merriweather"/>
              </a:rPr>
              <a:t>Some fun facts about me:</a:t>
            </a:r>
          </a:p>
          <a:p>
            <a:pPr marL="400050" lvl="0" indent="-285750">
              <a:lnSpc>
                <a:spcPct val="100000"/>
              </a:lnSpc>
              <a:buClr>
                <a:srgbClr val="000000"/>
              </a:buClr>
              <a:buSzPts val="1800"/>
              <a:buFontTx/>
              <a:buChar char="-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orbel" panose="020B0503020204020204" pitchFamily="34" charset="0"/>
                <a:ea typeface="Roboto" panose="020B0604020202020204" charset="0"/>
                <a:cs typeface="Merriweather"/>
                <a:sym typeface="Merriweather"/>
              </a:rPr>
              <a:t>Former competitive Magic player</a:t>
            </a:r>
          </a:p>
          <a:p>
            <a:pPr marL="400050" lvl="0" indent="-285750">
              <a:lnSpc>
                <a:spcPct val="100000"/>
              </a:lnSpc>
              <a:buClr>
                <a:srgbClr val="000000"/>
              </a:buClr>
              <a:buSzPts val="1800"/>
              <a:buFontTx/>
              <a:buChar char="-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orbel" panose="020B0503020204020204" pitchFamily="34" charset="0"/>
                <a:ea typeface="Roboto" panose="020B0604020202020204" charset="0"/>
                <a:cs typeface="Merriweather"/>
                <a:sym typeface="Merriweather"/>
              </a:rPr>
              <a:t>Cat dad</a:t>
            </a:r>
          </a:p>
          <a:p>
            <a:pPr marL="400050" lvl="0" indent="-285750">
              <a:lnSpc>
                <a:spcPct val="100000"/>
              </a:lnSpc>
              <a:buClr>
                <a:srgbClr val="000000"/>
              </a:buClr>
              <a:buSzPts val="1800"/>
              <a:buFontTx/>
              <a:buChar char="-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orbel" panose="020B0503020204020204" pitchFamily="34" charset="0"/>
                <a:ea typeface="Roboto" panose="020B0604020202020204" charset="0"/>
                <a:cs typeface="Merriweather"/>
                <a:sym typeface="Merriweather"/>
              </a:rPr>
              <a:t>Middle school cooking instructor?</a:t>
            </a:r>
          </a:p>
          <a:p>
            <a:pPr marL="400050" lvl="0" indent="-285750">
              <a:lnSpc>
                <a:spcPct val="100000"/>
              </a:lnSpc>
              <a:buClr>
                <a:srgbClr val="000000"/>
              </a:buClr>
              <a:buSzPts val="1800"/>
              <a:buFontTx/>
              <a:buChar char="-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orbel" panose="020B0503020204020204" pitchFamily="34" charset="0"/>
                <a:ea typeface="Roboto" panose="020B0604020202020204" charset="0"/>
                <a:cs typeface="Merriweather"/>
                <a:sym typeface="Merriweather"/>
              </a:rPr>
              <a:t>Fan of going to “the movies”</a:t>
            </a:r>
          </a:p>
          <a:p>
            <a:pPr marL="400050" lvl="0" indent="-285750">
              <a:lnSpc>
                <a:spcPct val="100000"/>
              </a:lnSpc>
              <a:buClr>
                <a:srgbClr val="000000"/>
              </a:buClr>
              <a:buSzPts val="1800"/>
              <a:buFontTx/>
              <a:buChar char="-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orbel" panose="020B0503020204020204" pitchFamily="34" charset="0"/>
                <a:ea typeface="Roboto" panose="020B0604020202020204" charset="0"/>
                <a:cs typeface="Merriweather"/>
                <a:sym typeface="Merriweather"/>
              </a:rPr>
              <a:t>Volunteer at the Farmer’s Market</a:t>
            </a:r>
          </a:p>
          <a:p>
            <a:pPr marL="400050" lvl="0" indent="-285750">
              <a:lnSpc>
                <a:spcPct val="100000"/>
              </a:lnSpc>
              <a:buClr>
                <a:srgbClr val="000000"/>
              </a:buClr>
              <a:buSzPts val="1800"/>
              <a:buFontTx/>
              <a:buChar char="-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orbel" panose="020B0503020204020204" pitchFamily="34" charset="0"/>
                <a:ea typeface="Roboto" panose="020B0604020202020204" charset="0"/>
                <a:cs typeface="Merriweather"/>
                <a:sym typeface="Merriweather"/>
              </a:rPr>
              <a:t>Spend too much time on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  <a:latin typeface="Corbel" panose="020B0503020204020204" pitchFamily="34" charset="0"/>
                <a:ea typeface="Roboto" panose="020B0604020202020204" charset="0"/>
                <a:cs typeface="Merriweather"/>
                <a:sym typeface="Merriweather"/>
              </a:rPr>
              <a:t>TikTok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Corbel" panose="020B0503020204020204" pitchFamily="34" charset="0"/>
              <a:ea typeface="Roboto" panose="020B0604020202020204" charset="0"/>
              <a:cs typeface="Merriweather"/>
              <a:sym typeface="Merriweather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D9A3D-B1D4-41C5-9145-AB8B6991D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882" y="1483953"/>
            <a:ext cx="2788920" cy="2788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62C26-9A26-44F9-9A84-2DB363A84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5347" y="3275718"/>
            <a:ext cx="2852973" cy="2139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67BE49-D4FF-483D-BC6D-846658706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5868" y="1511057"/>
            <a:ext cx="2665363" cy="19990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000242-B8B1-48F9-85D8-2434FCFDF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555" y="3151781"/>
            <a:ext cx="3591636" cy="20202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6670E3FC-6FA7-3441-8829-6A61C1913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4" b="1908"/>
          <a:stretch/>
        </p:blipFill>
        <p:spPr>
          <a:xfrm>
            <a:off x="1" y="404203"/>
            <a:ext cx="2947982" cy="1657933"/>
          </a:xfrm>
          <a:prstGeom prst="rect">
            <a:avLst/>
          </a:prstGeom>
        </p:spPr>
      </p:pic>
      <p:pic>
        <p:nvPicPr>
          <p:cNvPr id="7" name="Picture 6" descr="A sign on a pole&#10;&#10;Description automatically generated">
            <a:extLst>
              <a:ext uri="{FF2B5EF4-FFF2-40B4-BE49-F238E27FC236}">
                <a16:creationId xmlns:a16="http://schemas.microsoft.com/office/drawing/2014/main" id="{75F099AF-1B3E-B344-984A-FAA62A0DE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340" y="306414"/>
            <a:ext cx="2780948" cy="1853513"/>
          </a:xfrm>
          <a:prstGeom prst="rect">
            <a:avLst/>
          </a:prstGeom>
        </p:spPr>
      </p:pic>
      <p:pic>
        <p:nvPicPr>
          <p:cNvPr id="9" name="Picture 8" descr="A picture containing building, road, outdoor, riding&#10;&#10;Description automatically generated">
            <a:extLst>
              <a:ext uri="{FF2B5EF4-FFF2-40B4-BE49-F238E27FC236}">
                <a16:creationId xmlns:a16="http://schemas.microsoft.com/office/drawing/2014/main" id="{423EB451-8649-FB47-A96C-3F3EC1F57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897" y="316060"/>
            <a:ext cx="2471351" cy="1853513"/>
          </a:xfrm>
          <a:prstGeom prst="rect">
            <a:avLst/>
          </a:prstGeom>
        </p:spPr>
      </p:pic>
      <p:pic>
        <p:nvPicPr>
          <p:cNvPr id="16" name="Picture 15" descr="A person walking down a dirt path in a forest&#10;&#10;Description automatically generated">
            <a:extLst>
              <a:ext uri="{FF2B5EF4-FFF2-40B4-BE49-F238E27FC236}">
                <a16:creationId xmlns:a16="http://schemas.microsoft.com/office/drawing/2014/main" id="{87272E86-B354-9645-A360-92E62E3F7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101" y="2292761"/>
            <a:ext cx="1928813" cy="2571750"/>
          </a:xfrm>
          <a:prstGeom prst="rect">
            <a:avLst/>
          </a:prstGeom>
        </p:spPr>
      </p:pic>
      <p:pic>
        <p:nvPicPr>
          <p:cNvPr id="18" name="Picture 17" descr="A person sitting at a park&#10;&#10;Description automatically generated">
            <a:extLst>
              <a:ext uri="{FF2B5EF4-FFF2-40B4-BE49-F238E27FC236}">
                <a16:creationId xmlns:a16="http://schemas.microsoft.com/office/drawing/2014/main" id="{B787AD37-2BEE-CE48-8128-D9C96A42B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7463" y="2292761"/>
            <a:ext cx="2009132" cy="267884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F0C1172D-C83B-2B43-8251-2DEDABA1246C}"/>
              </a:ext>
            </a:extLst>
          </p:cNvPr>
          <p:cNvSpPr txBox="1">
            <a:spLocks/>
          </p:cNvSpPr>
          <p:nvPr/>
        </p:nvSpPr>
        <p:spPr>
          <a:xfrm>
            <a:off x="509584" y="2292761"/>
            <a:ext cx="1928813" cy="678815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 err="1"/>
              <a:t>Jiayi</a:t>
            </a:r>
            <a:r>
              <a:rPr lang="en-US" sz="3300" dirty="0"/>
              <a:t> Deng</a:t>
            </a:r>
          </a:p>
          <a:p>
            <a:r>
              <a:rPr lang="en-US" sz="1900" dirty="0"/>
              <a:t>She/Her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1A8F0E-302F-DE49-A5ED-6250E3803213}"/>
              </a:ext>
            </a:extLst>
          </p:cNvPr>
          <p:cNvSpPr/>
          <p:nvPr/>
        </p:nvSpPr>
        <p:spPr>
          <a:xfrm>
            <a:off x="440703" y="310441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171450">
              <a:buFont typeface="Arial" panose="020B0604020202020204" pitchFamily="34" charset="0"/>
              <a:buChar char="•"/>
            </a:pPr>
            <a:r>
              <a:rPr lang="en-US" sz="1050" dirty="0"/>
              <a:t>HKBU – KU – UMN </a:t>
            </a:r>
          </a:p>
          <a:p>
            <a:pPr marL="257175" indent="-171450">
              <a:buFont typeface="Arial" panose="020B0604020202020204" pitchFamily="34" charset="0"/>
              <a:buChar char="•"/>
            </a:pPr>
            <a:r>
              <a:rPr lang="en-US" sz="1050" dirty="0"/>
              <a:t>From China</a:t>
            </a:r>
          </a:p>
          <a:p>
            <a:pPr marL="257175" indent="-171450">
              <a:buFont typeface="Arial" panose="020B0604020202020204" pitchFamily="34" charset="0"/>
              <a:buChar char="•"/>
            </a:pPr>
            <a:r>
              <a:rPr lang="en-US" sz="1050" dirty="0"/>
              <a:t>Enjoy hiking, biking and traveling</a:t>
            </a:r>
          </a:p>
          <a:p>
            <a:pPr marL="257175" indent="-171450">
              <a:buFont typeface="Arial" panose="020B0604020202020204" pitchFamily="34" charset="0"/>
              <a:buChar char="•"/>
            </a:pPr>
            <a:r>
              <a:rPr lang="en-US" sz="1050" dirty="0"/>
              <a:t>Like spicy food.</a:t>
            </a:r>
          </a:p>
        </p:txBody>
      </p:sp>
    </p:spTree>
    <p:extLst>
      <p:ext uri="{BB962C8B-B14F-4D97-AF65-F5344CB8AC3E}">
        <p14:creationId xmlns:p14="http://schemas.microsoft.com/office/powerpoint/2010/main" val="2435921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B482-1DF8-4E96-B9AB-D28CF771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CDA90-A547-406E-9C0E-1C900AE13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4675" y="500924"/>
            <a:ext cx="4166400" cy="4413975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What the course </a:t>
            </a:r>
            <a:r>
              <a:rPr lang="en-US" sz="1600" b="1" dirty="0"/>
              <a:t>will</a:t>
            </a:r>
            <a:r>
              <a:rPr lang="en-US" sz="1600" dirty="0"/>
              <a:t> do: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Teach the basics of Statistical inference through modeling and simulation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Introduce terms and procedures that will allow you to conduct and communicate statistical research</a:t>
            </a:r>
          </a:p>
          <a:p>
            <a:r>
              <a:rPr lang="en-US" sz="1400" dirty="0"/>
              <a:t>Explore the interdisciplinary nature of Statistics by posing questions from a variety of real-world scenarios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r>
              <a:rPr lang="en-US" sz="1600" dirty="0"/>
              <a:t>What the course </a:t>
            </a:r>
            <a:r>
              <a:rPr lang="en-US" sz="1600" b="1" dirty="0"/>
              <a:t>will not </a:t>
            </a:r>
            <a:r>
              <a:rPr lang="en-US" sz="1600" dirty="0"/>
              <a:t>do: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Require excessive computation or mathematics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Require the learning of a new programming language</a:t>
            </a:r>
          </a:p>
          <a:p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63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AD140-3637-4861-97D8-79E9DE8F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Philosophy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(For classwork)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1A6A6-A56E-46D4-BFCD-5EE8C2206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latin typeface="Corbel" panose="020B0503020204020204" pitchFamily="34" charset="0"/>
              </a:rPr>
              <a:t>Your job:</a:t>
            </a:r>
          </a:p>
          <a:p>
            <a:pPr marL="146050" indent="0">
              <a:buNone/>
            </a:pPr>
            <a:r>
              <a:rPr lang="en-US" sz="1600" dirty="0">
                <a:latin typeface="Corbel" panose="020B0503020204020204" pitchFamily="34" charset="0"/>
              </a:rPr>
              <a:t>	- Come prepared</a:t>
            </a:r>
          </a:p>
          <a:p>
            <a:pPr marL="146050" indent="0">
              <a:buNone/>
            </a:pPr>
            <a:r>
              <a:rPr lang="en-US" sz="1600" dirty="0">
                <a:latin typeface="Corbel" panose="020B0503020204020204" pitchFamily="34" charset="0"/>
              </a:rPr>
              <a:t>	- Be present to learn (ask questions!)</a:t>
            </a:r>
          </a:p>
          <a:p>
            <a:pPr marL="146050" indent="0">
              <a:buNone/>
            </a:pPr>
            <a:r>
              <a:rPr lang="en-US" sz="1600" dirty="0">
                <a:latin typeface="Corbel" panose="020B0503020204020204" pitchFamily="34" charset="0"/>
              </a:rPr>
              <a:t>	- Teach your classmates</a:t>
            </a:r>
          </a:p>
          <a:p>
            <a:pPr marL="146050" indent="0">
              <a:buNone/>
            </a:pPr>
            <a:endParaRPr lang="en-US" sz="1600" dirty="0">
              <a:latin typeface="Corbel" panose="020B0503020204020204" pitchFamily="34" charset="0"/>
            </a:endParaRPr>
          </a:p>
          <a:p>
            <a:r>
              <a:rPr lang="en-US" sz="1600" dirty="0">
                <a:latin typeface="Corbel" panose="020B0503020204020204" pitchFamily="34" charset="0"/>
              </a:rPr>
              <a:t>Our job:</a:t>
            </a:r>
          </a:p>
          <a:p>
            <a:pPr marL="146050" indent="0">
              <a:buNone/>
            </a:pPr>
            <a:r>
              <a:rPr lang="en-US" sz="1600" dirty="0">
                <a:latin typeface="Corbel" panose="020B0503020204020204" pitchFamily="34" charset="0"/>
              </a:rPr>
              <a:t>	- Come prepared</a:t>
            </a:r>
          </a:p>
          <a:p>
            <a:pPr marL="146050" indent="0">
              <a:buNone/>
            </a:pPr>
            <a:r>
              <a:rPr lang="en-US" sz="1400" dirty="0">
                <a:latin typeface="Corbel" panose="020B0503020204020204" pitchFamily="34" charset="0"/>
              </a:rPr>
              <a:t>	</a:t>
            </a:r>
            <a:r>
              <a:rPr lang="en-US" sz="1600" dirty="0">
                <a:latin typeface="Corbel" panose="020B0503020204020204" pitchFamily="34" charset="0"/>
              </a:rPr>
              <a:t>-</a:t>
            </a:r>
            <a:r>
              <a:rPr lang="en-US" sz="1400" dirty="0">
                <a:latin typeface="Corbel" panose="020B0503020204020204" pitchFamily="34" charset="0"/>
              </a:rPr>
              <a:t> </a:t>
            </a:r>
            <a:r>
              <a:rPr lang="en-US" sz="1600" dirty="0">
                <a:latin typeface="Corbel" panose="020B0503020204020204" pitchFamily="34" charset="0"/>
              </a:rPr>
              <a:t>Be available (answer questions!)</a:t>
            </a:r>
          </a:p>
          <a:p>
            <a:pPr marL="146050" indent="0">
              <a:buNone/>
            </a:pPr>
            <a:r>
              <a:rPr lang="en-US" sz="1600" dirty="0">
                <a:latin typeface="Corbel" panose="020B0503020204020204" pitchFamily="34" charset="0"/>
              </a:rPr>
              <a:t>	- Guide your learning</a:t>
            </a:r>
          </a:p>
          <a:p>
            <a:pPr marL="146050" indent="0">
              <a:buNone/>
            </a:pPr>
            <a:endParaRPr lang="en-US" sz="1600" dirty="0">
              <a:latin typeface="Corbel" panose="020B0503020204020204" pitchFamily="34" charset="0"/>
            </a:endParaRPr>
          </a:p>
          <a:p>
            <a:r>
              <a:rPr lang="en-US" sz="1600" dirty="0">
                <a:latin typeface="Corbel" panose="020B0503020204020204" pitchFamily="34" charset="0"/>
              </a:rPr>
              <a:t>Ideally, you will all get an A!</a:t>
            </a:r>
          </a:p>
          <a:p>
            <a:r>
              <a:rPr lang="en-US" sz="1600" dirty="0">
                <a:latin typeface="Corbel" panose="020B0503020204020204" pitchFamily="34" charset="0"/>
              </a:rPr>
              <a:t>Flexibility is important, but so is communication.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04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B6C0A-712D-45A9-9BAD-EA080F854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A26542-820C-4677-9278-483A15137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latin typeface="Corbel" panose="020B0503020204020204" pitchFamily="34" charset="0"/>
              </a:rPr>
              <a:t>Textbook (free!)</a:t>
            </a:r>
          </a:p>
          <a:p>
            <a:endParaRPr lang="en-US" sz="1600" dirty="0">
              <a:latin typeface="Corbel" panose="020B0503020204020204" pitchFamily="34" charset="0"/>
            </a:endParaRPr>
          </a:p>
          <a:p>
            <a:r>
              <a:rPr lang="en-US" sz="1600" dirty="0">
                <a:latin typeface="Corbel" panose="020B0503020204020204" pitchFamily="34" charset="0"/>
              </a:rPr>
              <a:t>Lab Manual (also free!)</a:t>
            </a:r>
          </a:p>
          <a:p>
            <a:endParaRPr lang="en-US" sz="1600" dirty="0">
              <a:latin typeface="Corbel" panose="020B0503020204020204" pitchFamily="34" charset="0"/>
            </a:endParaRPr>
          </a:p>
          <a:p>
            <a:r>
              <a:rPr lang="en-US" sz="1600" dirty="0" err="1">
                <a:latin typeface="Corbel" panose="020B0503020204020204" pitchFamily="34" charset="0"/>
              </a:rPr>
              <a:t>TinkerPlots</a:t>
            </a:r>
            <a:endParaRPr lang="en-US" sz="1600" dirty="0">
              <a:latin typeface="Corbel" panose="020B0503020204020204" pitchFamily="34" charset="0"/>
            </a:endParaRPr>
          </a:p>
          <a:p>
            <a:pPr marL="146050" indent="0">
              <a:buNone/>
            </a:pPr>
            <a:r>
              <a:rPr lang="en-US" sz="1600" dirty="0">
                <a:latin typeface="Corbel" panose="020B0503020204020204" pitchFamily="34" charset="0"/>
              </a:rPr>
              <a:t>	- Easy to use, no complex math 	needed!</a:t>
            </a:r>
          </a:p>
          <a:p>
            <a:pPr marL="146050" indent="0">
              <a:buNone/>
            </a:pPr>
            <a:r>
              <a:rPr lang="en-US" sz="1600" dirty="0">
                <a:latin typeface="Corbel" panose="020B0503020204020204" pitchFamily="34" charset="0"/>
              </a:rPr>
              <a:t>	- Available on </a:t>
            </a:r>
            <a:r>
              <a:rPr lang="en-US" sz="1600" dirty="0" err="1">
                <a:latin typeface="Corbel" panose="020B0503020204020204" pitchFamily="34" charset="0"/>
              </a:rPr>
              <a:t>AppsToGo</a:t>
            </a:r>
            <a:endParaRPr lang="en-US" sz="1600" dirty="0">
              <a:latin typeface="Corbel" panose="020B0503020204020204" pitchFamily="34" charset="0"/>
            </a:endParaRPr>
          </a:p>
          <a:p>
            <a:pPr marL="146050" indent="0">
              <a:buNone/>
            </a:pPr>
            <a:r>
              <a:rPr lang="en-US" sz="1600" dirty="0">
                <a:latin typeface="Corbel" panose="020B0503020204020204" pitchFamily="34" charset="0"/>
              </a:rPr>
              <a:t>	- Need to purchase $7 license</a:t>
            </a:r>
          </a:p>
          <a:p>
            <a:pPr marL="146050" indent="0">
              <a:buNone/>
            </a:pPr>
            <a:r>
              <a:rPr lang="en-US" sz="1600" dirty="0">
                <a:latin typeface="Corbel" panose="020B0503020204020204" pitchFamily="34" charset="0"/>
              </a:rPr>
              <a:t>	- For troubleshooting, please 	contact UMN IT</a:t>
            </a:r>
          </a:p>
          <a:p>
            <a:pPr marL="146050" indent="0">
              <a:buNone/>
            </a:pPr>
            <a:endParaRPr lang="en-US" sz="1600" dirty="0">
              <a:latin typeface="Corbel" panose="020B0503020204020204" pitchFamily="34" charset="0"/>
            </a:endParaRPr>
          </a:p>
          <a:p>
            <a:r>
              <a:rPr lang="en-US" sz="1600" dirty="0">
                <a:latin typeface="Corbel" panose="020B0503020204020204" pitchFamily="34" charset="0"/>
              </a:rPr>
              <a:t>Everything is on Canvas!</a:t>
            </a:r>
          </a:p>
          <a:p>
            <a:pPr marL="146050" indent="0">
              <a:buNone/>
            </a:pPr>
            <a:endParaRPr lang="en-US" dirty="0">
              <a:latin typeface="Corbel" panose="020B0503020204020204" pitchFamily="34" charset="0"/>
            </a:endParaRPr>
          </a:p>
          <a:p>
            <a:pPr marL="146050" indent="0">
              <a:buNone/>
            </a:pPr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75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5ECE6-76A9-459B-AED4-8B04D0AE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593A0-6825-4937-ABBE-387F0BB4F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5875" y="415580"/>
            <a:ext cx="4166400" cy="4473411"/>
          </a:xfrm>
        </p:spPr>
        <p:txBody>
          <a:bodyPr/>
          <a:lstStyle/>
          <a:p>
            <a:pPr marL="146050" indent="0">
              <a:lnSpc>
                <a:spcPct val="150000"/>
              </a:lnSpc>
              <a:buNone/>
            </a:pPr>
            <a:r>
              <a:rPr lang="en-US" sz="1600" dirty="0">
                <a:latin typeface="Corbel" panose="020B0503020204020204" pitchFamily="34" charset="0"/>
              </a:rPr>
              <a:t>Each day (give or take a few minutes):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>
                <a:latin typeface="Corbel" panose="020B0503020204020204" pitchFamily="34" charset="0"/>
              </a:rPr>
              <a:t>Ungraded refresher question (5 min)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>
                <a:latin typeface="Corbel" panose="020B0503020204020204" pitchFamily="34" charset="0"/>
              </a:rPr>
              <a:t>Introduction to lab work (15 min)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>
                <a:latin typeface="Corbel" panose="020B0503020204020204" pitchFamily="34" charset="0"/>
              </a:rPr>
              <a:t>Lab work in groups (40 min)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>
                <a:latin typeface="Corbel" panose="020B0503020204020204" pitchFamily="34" charset="0"/>
              </a:rPr>
              <a:t>Review and questions! (15 min)</a:t>
            </a:r>
          </a:p>
          <a:p>
            <a:pPr marL="146050" indent="0">
              <a:lnSpc>
                <a:spcPct val="150000"/>
              </a:lnSpc>
              <a:buNone/>
            </a:pPr>
            <a:endParaRPr lang="en-US" sz="1600" dirty="0">
              <a:latin typeface="Corbel" panose="020B0503020204020204" pitchFamily="34" charset="0"/>
            </a:endParaRPr>
          </a:p>
          <a:p>
            <a:pPr marL="146050" indent="0">
              <a:lnSpc>
                <a:spcPct val="150000"/>
              </a:lnSpc>
              <a:buNone/>
            </a:pPr>
            <a:r>
              <a:rPr lang="en-US" sz="1600" dirty="0">
                <a:latin typeface="Corbel" panose="020B0503020204020204" pitchFamily="34" charset="0"/>
              </a:rPr>
              <a:t>Each unit (approximately every 3 weeks):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>
                <a:latin typeface="Corbel" panose="020B0503020204020204" pitchFamily="34" charset="0"/>
              </a:rPr>
              <a:t>Meet new groups on the first day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>
                <a:latin typeface="Corbel" panose="020B0503020204020204" pitchFamily="34" charset="0"/>
              </a:rPr>
              <a:t>Group quiz on the last day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>
                <a:latin typeface="Corbel" panose="020B0503020204020204" pitchFamily="34" charset="0"/>
              </a:rPr>
              <a:t>Turn in your individual exam by midnight the following Friday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</TotalTime>
  <Words>841</Words>
  <Application>Microsoft Office PowerPoint</Application>
  <PresentationFormat>On-screen Show (16:9)</PresentationFormat>
  <Paragraphs>118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Corbel</vt:lpstr>
      <vt:lpstr>Roboto</vt:lpstr>
      <vt:lpstr>Merriweather</vt:lpstr>
      <vt:lpstr>Paradigm</vt:lpstr>
      <vt:lpstr>We will start at 9:50 on the dot. Now is a great time to ask me questions if you have any.  Also, while we wait, please fill out the “Daily Discussion Question” on Canvas!</vt:lpstr>
      <vt:lpstr>EPSY 3264: Basic and Applied Statistics</vt:lpstr>
      <vt:lpstr>Agenda </vt:lpstr>
      <vt:lpstr>Sam Ihlenfeldt He/Him</vt:lpstr>
      <vt:lpstr>PowerPoint Presentation</vt:lpstr>
      <vt:lpstr>Course Goals</vt:lpstr>
      <vt:lpstr>Course Philosophy  (For classwork)</vt:lpstr>
      <vt:lpstr>Course Materials</vt:lpstr>
      <vt:lpstr>Course Flow</vt:lpstr>
      <vt:lpstr>Breakdown of your grade…</vt:lpstr>
      <vt:lpstr>In your Unit 1  groups…</vt:lpstr>
      <vt:lpstr>Getting Help</vt:lpstr>
      <vt:lpstr>Getting Help</vt:lpstr>
      <vt:lpstr>Any Questions?  (I also have office hours now)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EPSY 3264: Basic and Applied Statistics</dc:title>
  <dc:creator>Samuel Ihlenfeldt</dc:creator>
  <cp:lastModifiedBy>Samuel Ihlenfeldt</cp:lastModifiedBy>
  <cp:revision>45</cp:revision>
  <dcterms:modified xsi:type="dcterms:W3CDTF">2020-09-09T14:40:30Z</dcterms:modified>
</cp:coreProperties>
</file>